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4" r:id="rId2"/>
    <p:sldId id="278" r:id="rId3"/>
    <p:sldId id="282" r:id="rId4"/>
    <p:sldId id="270" r:id="rId5"/>
    <p:sldId id="264" r:id="rId6"/>
    <p:sldId id="277" r:id="rId7"/>
  </p:sldIdLst>
  <p:sldSz cx="9144000" cy="6858000" type="screen4x3"/>
  <p:notesSz cx="7023100" cy="9309100"/>
  <p:embeddedFontLst>
    <p:embeddedFont>
      <p:font typeface="Gill Sans MT" panose="020B0502020104020203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aramond" panose="02020404030301010803" pitchFamily="18" charset="0"/>
      <p:regular r:id="rId18"/>
      <p:bold r:id="rId19"/>
      <p: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335"/>
    <a:srgbClr val="93396F"/>
    <a:srgbClr val="F08300"/>
    <a:srgbClr val="9AA13B"/>
    <a:srgbClr val="CBD181"/>
    <a:srgbClr val="609391"/>
    <a:srgbClr val="EED35B"/>
    <a:srgbClr val="EFAE3A"/>
    <a:srgbClr val="BFBFBF"/>
    <a:srgbClr val="E2D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 autoAdjust="0"/>
    <p:restoredTop sz="99855" autoAdjust="0"/>
  </p:normalViewPr>
  <p:slideViewPr>
    <p:cSldViewPr>
      <p:cViewPr varScale="1">
        <p:scale>
          <a:sx n="113" d="100"/>
          <a:sy n="113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78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rinag\Downloads\Full%20Raw%20Data%20and%20Tables%2011.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08300"/>
              </a:solidFill>
            </c:spPr>
          </c:dPt>
          <c:dPt>
            <c:idx val="1"/>
            <c:bubble3D val="0"/>
            <c:spPr>
              <a:solidFill>
                <a:srgbClr val="EFAE3A"/>
              </a:solidFill>
            </c:spPr>
          </c:dPt>
          <c:dPt>
            <c:idx val="2"/>
            <c:bubble3D val="0"/>
            <c:spPr>
              <a:solidFill>
                <a:srgbClr val="8C6335"/>
              </a:solidFill>
            </c:spPr>
          </c:dPt>
          <c:dPt>
            <c:idx val="3"/>
            <c:bubble3D val="0"/>
            <c:spPr>
              <a:solidFill>
                <a:srgbClr val="609391"/>
              </a:solidFill>
            </c:spPr>
          </c:dPt>
          <c:dPt>
            <c:idx val="4"/>
            <c:bubble3D val="0"/>
            <c:spPr>
              <a:solidFill>
                <a:srgbClr val="CBD181"/>
              </a:solidFill>
            </c:spPr>
          </c:dPt>
          <c:dPt>
            <c:idx val="5"/>
            <c:bubble3D val="0"/>
            <c:spPr>
              <a:solidFill>
                <a:srgbClr val="BFBFBF"/>
              </a:solidFill>
            </c:spPr>
          </c:dPt>
          <c:dPt>
            <c:idx val="6"/>
            <c:bubble3D val="0"/>
            <c:spPr>
              <a:solidFill>
                <a:srgbClr val="9AA13B"/>
              </a:solidFill>
            </c:spPr>
          </c:dPt>
          <c:dPt>
            <c:idx val="7"/>
            <c:bubble3D val="0"/>
            <c:spPr>
              <a:solidFill>
                <a:srgbClr val="93396F"/>
              </a:solidFill>
            </c:spPr>
          </c:dPt>
          <c:dLbls>
            <c:dLbl>
              <c:idx val="7"/>
              <c:numFmt formatCode="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Sheet4!$A$2:$A$9</c:f>
              <c:strCache>
                <c:ptCount val="8"/>
                <c:pt idx="0">
                  <c:v>Community, resident, or tenant association</c:v>
                </c:pt>
                <c:pt idx="1">
                  <c:v>Volunteered to help other in the community</c:v>
                </c:pt>
                <c:pt idx="2">
                  <c:v>Participated in a community improvement project</c:v>
                </c:pt>
                <c:pt idx="3">
                  <c:v>Supported local business events</c:v>
                </c:pt>
                <c:pt idx="4">
                  <c:v>Paticipated in an organized community social event</c:v>
                </c:pt>
                <c:pt idx="5">
                  <c:v>Supported a local political organization, candidate or ballot initiative</c:v>
                </c:pt>
                <c:pt idx="6">
                  <c:v>Participated in an advocacy group</c:v>
                </c:pt>
                <c:pt idx="7">
                  <c:v>Personally took action to improve the community</c:v>
                </c:pt>
              </c:strCache>
            </c:strRef>
          </c:cat>
          <c:val>
            <c:numRef>
              <c:f>Sheet4!$B$2:$B$9</c:f>
              <c:numCache>
                <c:formatCode>General</c:formatCode>
                <c:ptCount val="8"/>
                <c:pt idx="0">
                  <c:v>60</c:v>
                </c:pt>
                <c:pt idx="1">
                  <c:v>113</c:v>
                </c:pt>
                <c:pt idx="2">
                  <c:v>77</c:v>
                </c:pt>
                <c:pt idx="3">
                  <c:v>93</c:v>
                </c:pt>
                <c:pt idx="4">
                  <c:v>93</c:v>
                </c:pt>
                <c:pt idx="5">
                  <c:v>84</c:v>
                </c:pt>
                <c:pt idx="6">
                  <c:v>61</c:v>
                </c:pt>
                <c:pt idx="7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4142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8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4142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4142">
              <a:defRPr sz="13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4142">
              <a:defRPr sz="1300"/>
            </a:lvl1pPr>
          </a:lstStyle>
          <a:p>
            <a:fld id="{7E72B9DD-78AC-4A34-9623-EEA26DABD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defTabSz="924142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 defTabSz="924142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defTabSz="924142"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defTabSz="924142">
              <a:defRPr sz="1300"/>
            </a:lvl1pPr>
          </a:lstStyle>
          <a:p>
            <a:fld id="{4B619E9F-CD8A-4AE5-A0F8-A23DBCA0F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FF8AC-D3DC-4F40-B369-9565A54874B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1"/>
            <a:ext cx="7467600" cy="44196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76587"/>
            <a:ext cx="76200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76200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EFAE3A"/>
                </a:solidFill>
                <a:latin typeface="Century Gothic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733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1722438"/>
            <a:ext cx="35111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FAE3A"/>
                </a:solidFill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599" y="2362200"/>
            <a:ext cx="351117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722438"/>
            <a:ext cx="3581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FAE3A"/>
                </a:solidFill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362200"/>
            <a:ext cx="358140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6200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FAE3A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8C6335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96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2911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FAE3A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6"/>
            <a:ext cx="9144000" cy="484706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59705" y="-457200"/>
            <a:ext cx="1371600" cy="1371600"/>
          </a:xfrm>
          <a:prstGeom prst="ellipse">
            <a:avLst/>
          </a:prstGeom>
          <a:solidFill>
            <a:srgbClr val="9AA13B">
              <a:alpha val="8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7805" y="87219"/>
            <a:ext cx="1295400" cy="2514600"/>
            <a:chOff x="990600" y="838200"/>
            <a:chExt cx="1295400" cy="2514600"/>
          </a:xfrm>
        </p:grpSpPr>
        <p:sp>
          <p:nvSpPr>
            <p:cNvPr id="1039" name="Text Box 15"/>
            <p:cNvSpPr txBox="1">
              <a:spLocks noChangeArrowheads="1"/>
            </p:cNvSpPr>
            <p:nvPr userDrawn="1"/>
          </p:nvSpPr>
          <p:spPr bwMode="auto">
            <a:xfrm>
              <a:off x="990600" y="1828800"/>
              <a:ext cx="12954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PRIMAVERA 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b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FOUNDATION</a:t>
              </a:r>
              <a:endParaRPr lang="en-US" sz="1200" b="0" baseline="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4"/>
            <a:stretch/>
          </p:blipFill>
          <p:spPr>
            <a:xfrm>
              <a:off x="1139639" y="838200"/>
              <a:ext cx="997323" cy="9936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990600" y="2362200"/>
              <a:ext cx="129540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PROVIDING</a:t>
              </a:r>
              <a:r>
                <a:rPr lang="en-US" sz="1400" b="0" baseline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sz="1500" b="0" baseline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PATHWAYS </a:t>
              </a: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1108630" y="2321243"/>
              <a:ext cx="105934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 userDrawn="1"/>
          </p:nvSpPr>
          <p:spPr>
            <a:xfrm>
              <a:off x="1276342" y="2739358"/>
              <a:ext cx="723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800" b="0" i="1" baseline="0" dirty="0" smtClean="0">
                  <a:solidFill>
                    <a:schemeClr val="bg1">
                      <a:lumMod val="65000"/>
                    </a:schemeClr>
                  </a:solidFill>
                  <a:latin typeface="Garamond" pitchFamily="18" charset="0"/>
                </a:rPr>
                <a:t>out of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048235" y="2983468"/>
              <a:ext cx="1180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0" baseline="0" dirty="0" smtClean="0">
                  <a:solidFill>
                    <a:schemeClr val="bg1">
                      <a:lumMod val="65000"/>
                    </a:schemeClr>
                  </a:solidFill>
                  <a:latin typeface="Century Gothic" pitchFamily="34" charset="0"/>
                </a:rPr>
                <a:t>POVERTY</a:t>
              </a: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47800" y="1295400"/>
            <a:ext cx="7467600" cy="5181600"/>
          </a:xfrm>
        </p:spPr>
        <p:txBody>
          <a:bodyPr/>
          <a:lstStyle/>
          <a:p>
            <a:r>
              <a:rPr lang="en-US" dirty="0" smtClean="0"/>
              <a:t>1.2 square miles</a:t>
            </a:r>
          </a:p>
          <a:p>
            <a:r>
              <a:rPr lang="en-US" dirty="0" smtClean="0"/>
              <a:t>5,730 population </a:t>
            </a:r>
            <a:r>
              <a:rPr lang="en-US" sz="2800" dirty="0" smtClean="0"/>
              <a:t>(1,900 families)</a:t>
            </a:r>
          </a:p>
          <a:p>
            <a:r>
              <a:rPr lang="en-US" dirty="0" smtClean="0"/>
              <a:t>51% living below poverty level</a:t>
            </a:r>
          </a:p>
          <a:p>
            <a:r>
              <a:rPr lang="en-US" dirty="0"/>
              <a:t>	</a:t>
            </a:r>
            <a:r>
              <a:rPr lang="en-US" dirty="0" smtClean="0"/>
              <a:t>Median income $22,867</a:t>
            </a:r>
          </a:p>
          <a:p>
            <a:r>
              <a:rPr lang="en-US" dirty="0" smtClean="0"/>
              <a:t>28.8% homeownership rate</a:t>
            </a:r>
          </a:p>
          <a:p>
            <a:r>
              <a:rPr lang="en-US" dirty="0"/>
              <a:t>	</a:t>
            </a:r>
            <a:r>
              <a:rPr lang="en-US" dirty="0" smtClean="0"/>
              <a:t>Median value owned homes=$75,900</a:t>
            </a:r>
          </a:p>
          <a:p>
            <a:r>
              <a:rPr lang="en-US" dirty="0" smtClean="0"/>
              <a:t>339 business firms</a:t>
            </a:r>
          </a:p>
          <a:p>
            <a:r>
              <a:rPr lang="en-US" dirty="0"/>
              <a:t>	</a:t>
            </a:r>
            <a:r>
              <a:rPr lang="en-US" dirty="0" smtClean="0"/>
              <a:t>47.8% Latino/a owned</a:t>
            </a:r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City of South Tucson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34792"/>
          <a:stretch/>
        </p:blipFill>
        <p:spPr>
          <a:xfrm>
            <a:off x="7391400" y="685800"/>
            <a:ext cx="1253018" cy="140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621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have you lived in the City of South Tucson? 2013 </a:t>
            </a:r>
            <a:r>
              <a:rPr lang="en-US" sz="2800" dirty="0" smtClean="0"/>
              <a:t>(N=228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828800" y="3080997"/>
            <a:ext cx="1981200" cy="2057400"/>
          </a:xfrm>
          <a:prstGeom prst="ellipse">
            <a:avLst/>
          </a:prstGeom>
          <a:solidFill>
            <a:srgbClr val="933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0700" y="37345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Less than 5 Years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5936" y="4033497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36%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45599" y="2166597"/>
            <a:ext cx="3700803" cy="3700803"/>
          </a:xfrm>
          <a:prstGeom prst="ellipse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0757" y="3850200"/>
            <a:ext cx="1730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64%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39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Over 6 Years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350" y="3048000"/>
            <a:ext cx="502920" cy="205740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5911" y="5291654"/>
            <a:ext cx="1333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2011  </a:t>
            </a:r>
            <a:r>
              <a:rPr lang="en-US" sz="20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(N= </a:t>
            </a:r>
            <a:r>
              <a:rPr lang="en-US" sz="20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266)</a:t>
            </a:r>
            <a:endParaRPr lang="en-US" sz="2000" dirty="0">
              <a:solidFill>
                <a:srgbClr val="60939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620000" cy="1143000"/>
          </a:xfrm>
        </p:spPr>
        <p:txBody>
          <a:bodyPr/>
          <a:lstStyle/>
          <a:p>
            <a:r>
              <a:rPr lang="en-US" dirty="0" smtClean="0"/>
              <a:t>Would you recommend the City of South Tucson as a place to live?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20611" y="2678668"/>
            <a:ext cx="12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Definitely!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2150" y="3091543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3048000"/>
            <a:ext cx="502920" cy="205740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0" y="3091543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40%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2661" y="2678668"/>
            <a:ext cx="12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Probably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14975" y="2367643"/>
            <a:ext cx="502920" cy="2737757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21111" y="5291654"/>
            <a:ext cx="1333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2013</a:t>
            </a:r>
          </a:p>
          <a:p>
            <a:pPr algn="ctr"/>
            <a:r>
              <a:rPr lang="en-US" sz="20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(N= </a:t>
            </a:r>
            <a:r>
              <a:rPr lang="en-US" sz="20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228)</a:t>
            </a:r>
            <a:endParaRPr lang="en-US" sz="2000" dirty="0">
              <a:solidFill>
                <a:srgbClr val="60939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029200" y="51054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25811" y="1992868"/>
            <a:ext cx="12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Definitely!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373868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53%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1775" y="3505200"/>
            <a:ext cx="502920" cy="160020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34150" y="3501696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7861" y="3135868"/>
            <a:ext cx="12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Probably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524000" y="51054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65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 animBg="1"/>
      <p:bldP spid="20" grpId="0"/>
      <p:bldP spid="30" grpId="0" animBg="1"/>
      <p:bldP spid="33" grpId="0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it safe for kids in South Tucson?</a:t>
            </a:r>
            <a:br>
              <a:rPr lang="en-US" dirty="0" smtClean="0"/>
            </a:br>
            <a:r>
              <a:rPr lang="en-US" sz="2800" dirty="0" smtClean="0"/>
              <a:t>(N=228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053" name="Picture 5" descr="C:\Users\reneeb\AppData\Local\Microsoft\Windows\Temporary Internet Files\Content.IE5\5548UIV0\MC9003887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66811" cy="15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eneeb\AppData\Local\Microsoft\Windows\Temporary Internet Files\Content.IE5\QDCMCAOZ\MC9000017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0725"/>
            <a:ext cx="2540250" cy="24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407530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81%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831" y="4804298"/>
            <a:ext cx="27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3396F"/>
                </a:solidFill>
                <a:latin typeface="Century Gothic" panose="020B0502020202020204" pitchFamily="34" charset="0"/>
              </a:rPr>
              <a:t>felt that children and youth were either safe or somewhat safe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playing outside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1386" y="4038600"/>
            <a:ext cx="156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84%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9078" y="4767596"/>
            <a:ext cx="2786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3396F"/>
                </a:solidFill>
                <a:latin typeface="Century Gothic" panose="020B0502020202020204" pitchFamily="34" charset="0"/>
              </a:rPr>
              <a:t>felt that children and youth were either safe or somewhat </a:t>
            </a:r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safe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going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to and from 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4753" y="40237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91%</a:t>
            </a:r>
            <a:endParaRPr lang="en-US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9669" y="4752696"/>
            <a:ext cx="27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3396F"/>
                </a:solidFill>
                <a:latin typeface="Century Gothic" panose="020B0502020202020204" pitchFamily="34" charset="0"/>
              </a:rPr>
              <a:t>felt that children and youth were either safe or somewhat </a:t>
            </a:r>
            <a:r>
              <a:rPr lang="en-US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safe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during the school day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5" name="Picture 7" descr="C:\Users\reneeb\AppData\Local\Microsoft\Windows\Temporary Internet Files\Content.IE5\ZDR1RJZY\MC9002906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25789"/>
            <a:ext cx="3328657" cy="19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 you feel safe in your community?</a:t>
            </a:r>
            <a:endParaRPr lang="en-US" sz="3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1" r="55280" b="18425"/>
          <a:stretch/>
        </p:blipFill>
        <p:spPr bwMode="auto">
          <a:xfrm>
            <a:off x="4013200" y="1143000"/>
            <a:ext cx="5130800" cy="58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r="4629" b="4819"/>
          <a:stretch/>
        </p:blipFill>
        <p:spPr bwMode="auto">
          <a:xfrm>
            <a:off x="0" y="1143000"/>
            <a:ext cx="4572000" cy="58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" y="217033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 people surveyed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felt either very safe or somewhat safe </a:t>
            </a:r>
          </a:p>
          <a:p>
            <a:pPr algn="ctr"/>
            <a:r>
              <a:rPr lang="en-US" dirty="0" smtClean="0">
                <a:latin typeface="Century Gothic" pitchFamily="34" charset="0"/>
              </a:rPr>
              <a:t>in </a:t>
            </a:r>
            <a:r>
              <a:rPr lang="en-US" dirty="0">
                <a:latin typeface="Century Gothic" pitchFamily="34" charset="0"/>
              </a:rPr>
              <a:t>their </a:t>
            </a:r>
            <a:r>
              <a:rPr lang="en-US" dirty="0" smtClean="0">
                <a:latin typeface="Century Gothic" pitchFamily="34" charset="0"/>
              </a:rPr>
              <a:t>home during the day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371" y="334387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671" y="39902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 people surveyed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felt either very safe or somewhat safe </a:t>
            </a:r>
            <a:r>
              <a:rPr lang="en-US" dirty="0">
                <a:latin typeface="Century Gothic" pitchFamily="34" charset="0"/>
              </a:rPr>
              <a:t>walking during the </a:t>
            </a:r>
            <a:r>
              <a:rPr lang="en-US" dirty="0" smtClean="0">
                <a:latin typeface="Century Gothic" pitchFamily="34" charset="0"/>
              </a:rPr>
              <a:t>day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7929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86%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1229" y="217033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 people surveyed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felt either very safe or somewhat safe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their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home during the night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9700" y="3352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60%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399913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 people surveyed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felt either very safe or somewhat safe walking during the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night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dirty="0" smtClean="0"/>
              <a:t>How often did you participate in the community in the last year?   </a:t>
            </a:r>
            <a:r>
              <a:rPr lang="en-US" sz="2800" dirty="0" smtClean="0"/>
              <a:t>(N= </a:t>
            </a:r>
            <a:r>
              <a:rPr lang="en-US" sz="2800" dirty="0" smtClean="0"/>
              <a:t>228)</a:t>
            </a:r>
            <a:endParaRPr lang="en-US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60708835"/>
              </p:ext>
            </p:extLst>
          </p:nvPr>
        </p:nvGraphicFramePr>
        <p:xfrm>
          <a:off x="1752600" y="1752600"/>
          <a:ext cx="5514109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53000" y="1578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FAE3A"/>
                </a:solidFill>
                <a:latin typeface="Century Gothic" panose="020B0502020202020204" pitchFamily="34" charset="0"/>
              </a:rPr>
              <a:t>Community, resident </a:t>
            </a:r>
          </a:p>
          <a:p>
            <a:pPr algn="ctr"/>
            <a:r>
              <a:rPr lang="en-US" sz="2000" dirty="0" smtClean="0">
                <a:solidFill>
                  <a:srgbClr val="EFAE3A"/>
                </a:solidFill>
                <a:latin typeface="Century Gothic" panose="020B0502020202020204" pitchFamily="34" charset="0"/>
              </a:rPr>
              <a:t>or tenant association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667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ED35B"/>
                </a:solidFill>
                <a:latin typeface="Century Gothic" panose="020B0502020202020204" pitchFamily="34" charset="0"/>
              </a:rPr>
              <a:t>Volunteered to help others in the community</a:t>
            </a:r>
            <a:endParaRPr lang="en-US" sz="2000" dirty="0">
              <a:solidFill>
                <a:srgbClr val="EED35B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557" y="44196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C6335"/>
                </a:solidFill>
                <a:latin typeface="Century Gothic" panose="020B0502020202020204" pitchFamily="34" charset="0"/>
              </a:rPr>
              <a:t>Participated in </a:t>
            </a:r>
          </a:p>
          <a:p>
            <a:pPr algn="ctr"/>
            <a:r>
              <a:rPr lang="en-US" sz="2000" dirty="0" smtClean="0">
                <a:solidFill>
                  <a:srgbClr val="8C6335"/>
                </a:solidFill>
                <a:latin typeface="Century Gothic" panose="020B0502020202020204" pitchFamily="34" charset="0"/>
              </a:rPr>
              <a:t>a community improvement project</a:t>
            </a:r>
            <a:endParaRPr lang="en-US" sz="2000" dirty="0">
              <a:solidFill>
                <a:srgbClr val="8C633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69663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09391"/>
                </a:solidFill>
                <a:latin typeface="Century Gothic" panose="020B0502020202020204" pitchFamily="34" charset="0"/>
              </a:rPr>
              <a:t>Supported local business events</a:t>
            </a:r>
            <a:endParaRPr lang="en-US" sz="2000" dirty="0">
              <a:solidFill>
                <a:srgbClr val="60939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554435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BD181"/>
                </a:solidFill>
                <a:latin typeface="Century Gothic" panose="020B0502020202020204" pitchFamily="34" charset="0"/>
              </a:rPr>
              <a:t>Participated in an organized community social event</a:t>
            </a:r>
            <a:endParaRPr lang="en-US" sz="2000" dirty="0">
              <a:solidFill>
                <a:srgbClr val="CBD1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191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Supported a local political organization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507" y="2971799"/>
            <a:ext cx="253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AA13B"/>
                </a:solidFill>
                <a:latin typeface="Century Gothic" panose="020B0502020202020204" pitchFamily="34" charset="0"/>
              </a:rPr>
              <a:t>Participated in an </a:t>
            </a:r>
          </a:p>
          <a:p>
            <a:pPr algn="ctr"/>
            <a:r>
              <a:rPr lang="en-US" sz="2000" dirty="0" smtClean="0">
                <a:solidFill>
                  <a:srgbClr val="9AA13B"/>
                </a:solidFill>
                <a:latin typeface="Century Gothic" panose="020B0502020202020204" pitchFamily="34" charset="0"/>
              </a:rPr>
              <a:t>advocacy group</a:t>
            </a:r>
            <a:endParaRPr lang="en-US" sz="2000" dirty="0">
              <a:solidFill>
                <a:srgbClr val="9AA13B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676400"/>
            <a:ext cx="334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3396F"/>
                </a:solidFill>
                <a:latin typeface="Century Gothic" panose="020B0502020202020204" pitchFamily="34" charset="0"/>
              </a:rPr>
              <a:t>Personally took action to improve the community</a:t>
            </a:r>
            <a:endParaRPr lang="en-US" sz="2000" dirty="0">
              <a:solidFill>
                <a:srgbClr val="93396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290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Gill Sans MT</vt:lpstr>
      <vt:lpstr>Century Gothic</vt:lpstr>
      <vt:lpstr>Garamond</vt:lpstr>
      <vt:lpstr>Corbel</vt:lpstr>
      <vt:lpstr>Trebuchet MS</vt:lpstr>
      <vt:lpstr>Calibri</vt:lpstr>
      <vt:lpstr>Default Design</vt:lpstr>
      <vt:lpstr>The City of South Tucson</vt:lpstr>
      <vt:lpstr>How long have you lived in the City of South Tucson? 2013 (N=228)</vt:lpstr>
      <vt:lpstr>Would you recommend the City of South Tucson as a place to live?</vt:lpstr>
      <vt:lpstr>Is it safe for kids in South Tucson? (N=228)</vt:lpstr>
      <vt:lpstr>Do you feel safe in your community?</vt:lpstr>
      <vt:lpstr>How often did you participate in the community in the last year?   (N= 228)</vt:lpstr>
    </vt:vector>
  </TitlesOfParts>
  <Company>primavera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reneeb</dc:creator>
  <cp:lastModifiedBy>peggyh</cp:lastModifiedBy>
  <cp:revision>289</cp:revision>
  <cp:lastPrinted>2015-11-13T23:24:23Z</cp:lastPrinted>
  <dcterms:created xsi:type="dcterms:W3CDTF">2008-10-08T21:05:02Z</dcterms:created>
  <dcterms:modified xsi:type="dcterms:W3CDTF">2015-11-15T18:51:59Z</dcterms:modified>
</cp:coreProperties>
</file>